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2" r:id="rId2"/>
  </p:sldMasterIdLst>
  <p:notesMasterIdLst>
    <p:notesMasterId r:id="rId32"/>
  </p:notesMasterIdLst>
  <p:handoutMasterIdLst>
    <p:handoutMasterId r:id="rId33"/>
  </p:handoutMasterIdLst>
  <p:sldIdLst>
    <p:sldId id="262" r:id="rId3"/>
    <p:sldId id="338" r:id="rId4"/>
    <p:sldId id="339" r:id="rId5"/>
    <p:sldId id="340" r:id="rId6"/>
    <p:sldId id="341" r:id="rId7"/>
    <p:sldId id="342" r:id="rId8"/>
    <p:sldId id="367" r:id="rId9"/>
    <p:sldId id="343" r:id="rId10"/>
    <p:sldId id="344" r:id="rId11"/>
    <p:sldId id="345" r:id="rId12"/>
    <p:sldId id="346" r:id="rId13"/>
    <p:sldId id="347" r:id="rId14"/>
    <p:sldId id="348" r:id="rId15"/>
    <p:sldId id="349" r:id="rId16"/>
    <p:sldId id="350" r:id="rId17"/>
    <p:sldId id="351" r:id="rId18"/>
    <p:sldId id="352" r:id="rId19"/>
    <p:sldId id="357" r:id="rId20"/>
    <p:sldId id="358" r:id="rId21"/>
    <p:sldId id="353" r:id="rId22"/>
    <p:sldId id="354" r:id="rId23"/>
    <p:sldId id="356" r:id="rId24"/>
    <p:sldId id="368" r:id="rId25"/>
    <p:sldId id="360" r:id="rId26"/>
    <p:sldId id="362" r:id="rId27"/>
    <p:sldId id="363" r:id="rId28"/>
    <p:sldId id="364" r:id="rId29"/>
    <p:sldId id="365" r:id="rId30"/>
    <p:sldId id="329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options" id="{7396E59C-4D6A-154C-B042-166255253B84}">
          <p14:sldIdLst>
            <p14:sldId id="262"/>
          </p14:sldIdLst>
        </p14:section>
        <p14:section name="main" id="{A7A080F7-C513-CD47-93A7-65927E4AAB52}">
          <p14:sldIdLst>
            <p14:sldId id="338"/>
            <p14:sldId id="339"/>
            <p14:sldId id="340"/>
            <p14:sldId id="341"/>
            <p14:sldId id="342"/>
            <p14:sldId id="367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7"/>
            <p14:sldId id="358"/>
            <p14:sldId id="353"/>
            <p14:sldId id="354"/>
            <p14:sldId id="356"/>
            <p14:sldId id="368"/>
            <p14:sldId id="360"/>
            <p14:sldId id="362"/>
            <p14:sldId id="363"/>
            <p14:sldId id="364"/>
            <p14:sldId id="365"/>
          </p14:sldIdLst>
        </p14:section>
        <p14:section name="final slide - presenter thanks" id="{1741E796-6992-F14E-99C8-74023EB1A767}">
          <p14:sldIdLst>
            <p14:sldId id="32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CDDD"/>
    <a:srgbClr val="F96C21"/>
    <a:srgbClr val="380D59"/>
    <a:srgbClr val="ECA700"/>
    <a:srgbClr val="F06F00"/>
    <a:srgbClr val="A40040"/>
    <a:srgbClr val="37055E"/>
    <a:srgbClr val="B3D200"/>
    <a:srgbClr val="2DA6C9"/>
    <a:srgbClr val="107F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9" autoAdjust="0"/>
    <p:restoredTop sz="94660"/>
  </p:normalViewPr>
  <p:slideViewPr>
    <p:cSldViewPr snapToGrid="0">
      <p:cViewPr>
        <p:scale>
          <a:sx n="100" d="100"/>
          <a:sy n="100" d="100"/>
        </p:scale>
        <p:origin x="906" y="1542"/>
      </p:cViewPr>
      <p:guideLst>
        <p:guide orient="horz" pos="4319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D5454-9D5A-214B-8239-07786AA8993B}" type="datetimeFigureOut">
              <a:rPr lang="en-US" smtClean="0"/>
              <a:pPr/>
              <a:t>3/7/2014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726BF-97DA-EE45-9D67-FB56330F25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7955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26C2EE-A886-C442-8C1F-21A4C7153015}" type="datetimeFigureOut">
              <a:rPr lang="en-US" smtClean="0"/>
              <a:pPr/>
              <a:t>3/7/2014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C9542-D81A-864F-A747-83A5F8ACB55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4571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D14FF87-48C1-4700-9471-3E0097573FA7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8193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4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59790E0-72AB-4937-937F-B8D3C71FBDD9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9217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8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796E561-1DA9-419F-B778-41F10A920256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10241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2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B661578-EC06-4EE4-B701-0400FFF29BD8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11265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6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3EFE9E9-5DED-4EB8-99A7-A382271869D3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12289" name="Rectangle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3738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0" name="Rectangle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buClr>
                <a:srgbClr val="C02B55"/>
              </a:buCl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BDBE-4C3A-0E44-9589-47371DC6F43B}" type="datetime1">
              <a:rPr lang="en-US" smtClean="0"/>
              <a:pPr/>
              <a:t>3/7/2014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88813DA-8D06-F14C-8552-E6A9180E361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itle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0" y="0"/>
            <a:ext cx="9144000" cy="624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18076-68F1-8849-A6D0-ECBECB8D5DC0}" type="datetime1">
              <a:rPr lang="en-US" smtClean="0"/>
              <a:pPr/>
              <a:t>3/7/2014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‹#›</a:t>
            </a:fld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868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165D5-54AF-7D49-A111-FB72ECD909ED}" type="datetime1">
              <a:rPr lang="en-US" smtClean="0"/>
              <a:pPr/>
              <a:t>3/7/2014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361522" y="3106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3600" dirty="0" smtClean="0">
                <a:solidFill>
                  <a:srgbClr val="0392B2"/>
                </a:solidFill>
                <a:latin typeface="Calibri"/>
                <a:cs typeface="Calibri"/>
              </a:rPr>
              <a:t>Click to edit Master title style</a:t>
            </a:r>
            <a:endParaRPr lang="en-US" sz="3600" dirty="0">
              <a:solidFill>
                <a:srgbClr val="0392B2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22B61-67AE-844B-893E-ABDB7C4797D9}" type="datetime1">
              <a:rPr lang="en-US" smtClean="0"/>
              <a:pPr/>
              <a:t>3/7/2014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521EE-A7DC-1540-BFCA-245B51842D63}" type="datetime1">
              <a:rPr lang="en-US" smtClean="0"/>
              <a:pPr/>
              <a:t>3/7/2014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3510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35100"/>
            <a:ext cx="5111750" cy="437303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3730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7E0D-9AB0-5146-A88A-585CDDCBFEEB}" type="datetime1">
              <a:rPr lang="en-US" smtClean="0"/>
              <a:pPr/>
              <a:t>3/7/2014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361522" y="3106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3600" smtClean="0">
                <a:solidFill>
                  <a:srgbClr val="0392B2"/>
                </a:solidFill>
                <a:latin typeface="Arial"/>
                <a:cs typeface="Arial"/>
              </a:rPr>
              <a:t>Click to edit Master title style</a:t>
            </a:r>
            <a:endParaRPr lang="en-US" sz="3600" dirty="0">
              <a:solidFill>
                <a:srgbClr val="0392B2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600" y="4809076"/>
            <a:ext cx="2565400" cy="69426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4131" y="1388543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7599" y="4224874"/>
            <a:ext cx="2565401" cy="4318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E2389-7196-AC4A-BCBE-7D2D654295A4}" type="datetime1">
              <a:rPr lang="en-US" smtClean="0"/>
              <a:pPr/>
              <a:t>3/7/2014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‹#›</a:t>
            </a:fld>
            <a:endParaRPr lang="en-US">
              <a:latin typeface="Calibri"/>
            </a:endParaRP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361522" y="3106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3600" smtClean="0">
                <a:solidFill>
                  <a:srgbClr val="0392B2"/>
                </a:solidFill>
                <a:latin typeface="Arial"/>
                <a:cs typeface="Arial"/>
              </a:rPr>
              <a:t>Click to edit Master title style</a:t>
            </a:r>
            <a:endParaRPr lang="en-US" sz="3600" dirty="0">
              <a:solidFill>
                <a:srgbClr val="0392B2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6B628C3-29D8-4118-89F4-0BEB585B46E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1326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165D5-54AF-7D49-A111-FB72ECD909ED}" type="datetime1">
              <a:rPr lang="en-US" smtClean="0"/>
              <a:pPr/>
              <a:t>3/7/2014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361522" y="3106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392B2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Click to edit Master title style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392B2"/>
              </a:solidFill>
              <a:effectLst/>
              <a:uLnTx/>
              <a:uFillTx/>
              <a:latin typeface="Calibri"/>
              <a:ea typeface="+mj-ea"/>
              <a:cs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22B61-67AE-844B-893E-ABDB7C4797D9}" type="datetime1">
              <a:rPr lang="en-US" smtClean="0"/>
              <a:pPr/>
              <a:t>3/7/2014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521EE-A7DC-1540-BFCA-245B51842D63}" type="datetime1">
              <a:rPr lang="en-US" smtClean="0"/>
              <a:pPr/>
              <a:t>3/7/2014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3510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35100"/>
            <a:ext cx="5111750" cy="437303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3730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C7E0D-9AB0-5146-A88A-585CDDCBFEEB}" type="datetime1">
              <a:rPr lang="en-US" smtClean="0"/>
              <a:pPr/>
              <a:t>3/7/2014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361522" y="3106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srgbClr val="0392B2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Click to edit Master title style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392B2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7600" y="4809076"/>
            <a:ext cx="2565400" cy="69426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4131" y="1388543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7599" y="4224874"/>
            <a:ext cx="2565401" cy="4318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E2389-7196-AC4A-BCBE-7D2D654295A4}" type="datetime1">
              <a:rPr lang="en-US" smtClean="0"/>
              <a:pPr/>
              <a:t>3/7/2014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361522" y="3106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smtClean="0">
                <a:ln>
                  <a:noFill/>
                </a:ln>
                <a:solidFill>
                  <a:srgbClr val="0392B2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Click to edit Master title style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392B2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BDBE-4C3A-0E44-9589-47371DC6F43B}" type="datetime1">
              <a:rPr lang="en-US" smtClean="0"/>
              <a:pPr/>
              <a:t>3/7/2014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E88813DA-8D06-F14C-8552-E6A9180E361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18076-68F1-8849-A6D0-ECBECB8D5DC0}" type="datetime1">
              <a:rPr lang="en-US" smtClean="0"/>
              <a:pPr/>
              <a:t>3/7/2014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‹#›</a:t>
            </a:fld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44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itle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0" y="0"/>
            <a:ext cx="9144000" cy="624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bg1">
                <a:alpha val="0"/>
              </a:schemeClr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18076-68F1-8849-A6D0-ECBECB8D5DC0}" type="datetime1">
              <a:rPr lang="en-US" smtClean="0"/>
              <a:pPr/>
              <a:t>3/7/2014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white"/>
                </a:solidFill>
              </a:rPr>
              <a:t>CONFIDENTIAL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‹#›</a:t>
            </a:fld>
            <a:endParaRPr lang="en-US" dirty="0">
              <a:latin typeface="Calibri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62109" y="1165585"/>
            <a:ext cx="7534656" cy="914"/>
          </a:xfrm>
          <a:prstGeom prst="line">
            <a:avLst/>
          </a:prstGeom>
          <a:ln w="9525" cap="flat" cmpd="sng" algn="ctr">
            <a:gradFill flip="none" rotWithShape="1">
              <a:gsLst>
                <a:gs pos="0">
                  <a:srgbClr val="19A5C8"/>
                </a:gs>
                <a:gs pos="100000">
                  <a:srgbClr val="0080B4">
                    <a:alpha val="0"/>
                  </a:srgb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48502" y="1383127"/>
            <a:ext cx="8229600" cy="4734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>
                <a:latin typeface="Calibri"/>
                <a:cs typeface="Calibri"/>
              </a:rPr>
              <a:t>Click to edit Master text styles</a:t>
            </a:r>
          </a:p>
          <a:p>
            <a:pPr lvl="1"/>
            <a:r>
              <a:rPr lang="en-US" smtClean="0">
                <a:latin typeface="Calibri"/>
                <a:cs typeface="Calibri"/>
              </a:rPr>
              <a:t>Second level</a:t>
            </a:r>
          </a:p>
          <a:p>
            <a:pPr lvl="2"/>
            <a:r>
              <a:rPr lang="en-US" smtClean="0">
                <a:latin typeface="Calibri"/>
                <a:cs typeface="Calibri"/>
              </a:rPr>
              <a:t>Third level</a:t>
            </a:r>
          </a:p>
          <a:p>
            <a:pPr lvl="3"/>
            <a:r>
              <a:rPr lang="en-US" smtClean="0">
                <a:latin typeface="Calibri"/>
                <a:cs typeface="Calibri"/>
              </a:rPr>
              <a:t>Fourth level</a:t>
            </a:r>
          </a:p>
          <a:p>
            <a:pPr lvl="4"/>
            <a:r>
              <a:rPr lang="en-US" smtClean="0">
                <a:latin typeface="Calibri"/>
                <a:cs typeface="Calibri"/>
              </a:rPr>
              <a:t>Fifth level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151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aster_strip_v2_100212.jpg"/>
          <p:cNvPicPr>
            <a:picLocks noChangeAspect="1"/>
          </p:cNvPicPr>
          <p:nvPr userDrawn="1"/>
        </p:nvPicPr>
        <p:blipFill>
          <a:blip r:embed="rId8"/>
          <a:srcRect b="19943"/>
          <a:stretch>
            <a:fillRect/>
          </a:stretch>
        </p:blipFill>
        <p:spPr>
          <a:xfrm>
            <a:off x="0" y="6246220"/>
            <a:ext cx="9144000" cy="61178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522" y="3106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502" y="1383127"/>
            <a:ext cx="8229600" cy="4734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48915" y="6356350"/>
            <a:ext cx="9693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2DD18076-68F1-8849-A6D0-ECBECB8D5DC0}" type="datetime1">
              <a:rPr lang="en-US" smtClean="0"/>
              <a:pPr/>
              <a:t>3/7/2014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2163" y="6356350"/>
            <a:ext cx="5604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E88813DA-8D06-F14C-8552-E6A9180E361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44500" y="1131373"/>
            <a:ext cx="8229600" cy="1588"/>
          </a:xfrm>
          <a:prstGeom prst="line">
            <a:avLst/>
          </a:prstGeom>
          <a:ln w="6350" cap="flat" cmpd="sng" algn="ctr">
            <a:solidFill>
              <a:srgbClr val="AEAEAE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6" r:id="rId5"/>
    <p:sldLayoutId id="2147483657" r:id="rId6"/>
  </p:sldLayoutIdLst>
  <p:hf hdr="0" ftr="0" dt="0"/>
  <p:txStyles>
    <p:titleStyle>
      <a:lvl1pPr algn="l" defTabSz="457200" rtl="0" eaLnBrk="1" latinLnBrk="0" hangingPunct="1">
        <a:lnSpc>
          <a:spcPct val="80000"/>
        </a:lnSpc>
        <a:spcBef>
          <a:spcPct val="0"/>
        </a:spcBef>
        <a:buNone/>
        <a:defRPr sz="3600" kern="1200">
          <a:solidFill>
            <a:srgbClr val="0392B2"/>
          </a:solidFill>
          <a:latin typeface="Calibri"/>
          <a:ea typeface="+mj-ea"/>
          <a:cs typeface="Calibri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19B7DD"/>
        </a:buClr>
        <a:buSzPct val="80000"/>
        <a:buFont typeface="Arial"/>
        <a:buChar char="•"/>
        <a:defRPr sz="2800" kern="1200">
          <a:solidFill>
            <a:srgbClr val="505050"/>
          </a:solidFill>
          <a:latin typeface="Calibri"/>
          <a:ea typeface="+mn-ea"/>
          <a:cs typeface="Calibri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19B7DD"/>
        </a:buClr>
        <a:buSzPct val="80000"/>
        <a:buFont typeface="Arial"/>
        <a:buChar char="•"/>
        <a:defRPr sz="2400" kern="1200">
          <a:solidFill>
            <a:srgbClr val="505050"/>
          </a:solidFill>
          <a:latin typeface="Calibri"/>
          <a:ea typeface="+mn-ea"/>
          <a:cs typeface="Calibri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19B7DD"/>
        </a:buClr>
        <a:buSzPct val="80000"/>
        <a:buFont typeface="Arial"/>
        <a:buChar char="•"/>
        <a:defRPr sz="2000" kern="1200">
          <a:solidFill>
            <a:srgbClr val="505050"/>
          </a:solidFill>
          <a:latin typeface="Calibri"/>
          <a:ea typeface="+mn-ea"/>
          <a:cs typeface="Calibri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19B7DD"/>
        </a:buClr>
        <a:buSzPct val="80000"/>
        <a:buFont typeface="Arial"/>
        <a:buChar char="•"/>
        <a:defRPr sz="1800" kern="1200">
          <a:solidFill>
            <a:srgbClr val="505050"/>
          </a:solidFill>
          <a:latin typeface="Calibri"/>
          <a:ea typeface="+mn-ea"/>
          <a:cs typeface="Calibri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19B7DD"/>
        </a:buClr>
        <a:buSzPct val="80000"/>
        <a:buFont typeface="Arial"/>
        <a:buChar char="•"/>
        <a:defRPr sz="1800" kern="1200">
          <a:solidFill>
            <a:srgbClr val="505050"/>
          </a:solidFill>
          <a:latin typeface="Calibri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aster_strip_v2_100212.jpg"/>
          <p:cNvPicPr>
            <a:picLocks noChangeAspect="1"/>
          </p:cNvPicPr>
          <p:nvPr/>
        </p:nvPicPr>
        <p:blipFill>
          <a:blip r:embed="rId12"/>
          <a:srcRect b="19943"/>
          <a:stretch>
            <a:fillRect/>
          </a:stretch>
        </p:blipFill>
        <p:spPr>
          <a:xfrm>
            <a:off x="0" y="6246220"/>
            <a:ext cx="9144000" cy="611780"/>
          </a:xfrm>
          <a:prstGeom prst="rect">
            <a:avLst/>
          </a:prstGeom>
        </p:spPr>
      </p:pic>
      <p:pic>
        <p:nvPicPr>
          <p:cNvPr id="12" name="Picture 11" descr="cloudera_logo_rev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51691" y="6364816"/>
            <a:ext cx="1286274" cy="38498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522" y="8590"/>
            <a:ext cx="8229600" cy="1115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502" y="1383127"/>
            <a:ext cx="8229600" cy="4734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48915" y="6356350"/>
            <a:ext cx="9693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2DD18076-68F1-8849-A6D0-ECBECB8D5DC0}" type="datetime1">
              <a:rPr lang="en-US" smtClean="0"/>
              <a:pPr/>
              <a:t>3/7/2014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2163" y="6356350"/>
            <a:ext cx="5604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E88813DA-8D06-F14C-8552-E6A9180E361F}" type="slidenum">
              <a:rPr lang="en-US" smtClean="0">
                <a:latin typeface="Calibri"/>
              </a:rPr>
              <a:pPr/>
              <a:t>‹#›</a:t>
            </a:fld>
            <a:endParaRPr lang="en-US" dirty="0">
              <a:latin typeface="Calibri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68439" y="1150496"/>
            <a:ext cx="8229600" cy="1588"/>
          </a:xfrm>
          <a:prstGeom prst="line">
            <a:avLst/>
          </a:prstGeom>
          <a:ln w="6350" cap="flat" cmpd="sng" algn="ctr">
            <a:solidFill>
              <a:srgbClr val="AEAEAE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80000"/>
        </a:lnSpc>
        <a:spcBef>
          <a:spcPct val="0"/>
        </a:spcBef>
        <a:buNone/>
        <a:defRPr sz="3600" kern="1200">
          <a:solidFill>
            <a:srgbClr val="0392B2"/>
          </a:solidFill>
          <a:latin typeface="Calibri"/>
          <a:ea typeface="+mj-ea"/>
          <a:cs typeface="Calibri"/>
        </a:defRPr>
      </a:lvl1pPr>
    </p:titleStyle>
    <p:bodyStyle>
      <a:lvl1pPr marL="225425" indent="-225425" algn="l" defTabSz="457200" rtl="0" eaLnBrk="1" latinLnBrk="0" hangingPunct="1">
        <a:spcBef>
          <a:spcPct val="20000"/>
        </a:spcBef>
        <a:buClr>
          <a:srgbClr val="19B7DD"/>
        </a:buClr>
        <a:buSzPct val="80000"/>
        <a:buFont typeface="Arial"/>
        <a:buChar char="•"/>
        <a:defRPr sz="2800" kern="1200">
          <a:solidFill>
            <a:srgbClr val="505050"/>
          </a:solidFill>
          <a:latin typeface="Calibri"/>
          <a:ea typeface="+mn-ea"/>
          <a:cs typeface="Calibri"/>
        </a:defRPr>
      </a:lvl1pPr>
      <a:lvl2pPr marL="685800" indent="-228600" algn="l" defTabSz="457200" rtl="0" eaLnBrk="1" latinLnBrk="0" hangingPunct="1">
        <a:spcBef>
          <a:spcPct val="20000"/>
        </a:spcBef>
        <a:buClr>
          <a:srgbClr val="19B7DD"/>
        </a:buClr>
        <a:buSzPct val="80000"/>
        <a:buFont typeface="Arial"/>
        <a:buChar char="•"/>
        <a:defRPr sz="2400" kern="1200">
          <a:solidFill>
            <a:srgbClr val="505050"/>
          </a:solidFill>
          <a:latin typeface="Calibri"/>
          <a:ea typeface="+mn-ea"/>
          <a:cs typeface="Calibri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19B7DD"/>
        </a:buClr>
        <a:buSzPct val="80000"/>
        <a:buFont typeface="Arial"/>
        <a:buChar char="•"/>
        <a:defRPr sz="2000" kern="1200">
          <a:solidFill>
            <a:srgbClr val="505050"/>
          </a:solidFill>
          <a:latin typeface="Calibri"/>
          <a:ea typeface="+mn-ea"/>
          <a:cs typeface="Calibri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19B7DD"/>
        </a:buClr>
        <a:buSzPct val="80000"/>
        <a:buFont typeface="Arial"/>
        <a:buChar char="•"/>
        <a:defRPr sz="1800" kern="1200">
          <a:solidFill>
            <a:srgbClr val="505050"/>
          </a:solidFill>
          <a:latin typeface="Calibri"/>
          <a:ea typeface="+mn-ea"/>
          <a:cs typeface="Calibri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19B7DD"/>
        </a:buClr>
        <a:buSzPct val="80000"/>
        <a:buFont typeface="Arial"/>
        <a:buChar char="•"/>
        <a:defRPr sz="1800" kern="1200">
          <a:solidFill>
            <a:srgbClr val="505050"/>
          </a:solidFill>
          <a:latin typeface="Calibri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itl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79403" y="965200"/>
            <a:ext cx="7004098" cy="18493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>
              <a:lnSpc>
                <a:spcPct val="80000"/>
              </a:lnSpc>
              <a:spcBef>
                <a:spcPct val="0"/>
              </a:spcBef>
              <a:defRPr/>
            </a:pPr>
            <a:r>
              <a:rPr lang="en-US" sz="3600" dirty="0">
                <a:solidFill>
                  <a:schemeClr val="bg1"/>
                </a:solidFill>
                <a:cs typeface="Calibri"/>
              </a:rPr>
              <a:t>HBASE – THE SCALABLE DATA STORE</a:t>
            </a: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04897" y="2948352"/>
            <a:ext cx="6877003" cy="1877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spcBef>
                <a:spcPct val="20000"/>
              </a:spcBef>
              <a:buClr>
                <a:srgbClr val="00ABBC"/>
              </a:buClr>
              <a:buSzPct val="80000"/>
              <a:defRPr/>
            </a:pPr>
            <a:r>
              <a:rPr lang="en-US" sz="2000" dirty="0">
                <a:solidFill>
                  <a:srgbClr val="76CDDD"/>
                </a:solidFill>
                <a:cs typeface="Calibri"/>
              </a:rPr>
              <a:t>An Introduction to HBase</a:t>
            </a:r>
          </a:p>
          <a:p>
            <a:pPr lvl="0">
              <a:spcBef>
                <a:spcPct val="20000"/>
              </a:spcBef>
              <a:buClr>
                <a:srgbClr val="00ABBC"/>
              </a:buClr>
              <a:buSzPct val="80000"/>
              <a:defRPr/>
            </a:pPr>
            <a:r>
              <a:rPr lang="en-US" sz="2000" dirty="0">
                <a:solidFill>
                  <a:srgbClr val="76CDDD"/>
                </a:solidFill>
                <a:cs typeface="Calibri"/>
              </a:rPr>
              <a:t>XLDB Europe Workshop 2013: CERN, Geneva</a:t>
            </a:r>
          </a:p>
          <a:p>
            <a:pPr lvl="0">
              <a:spcBef>
                <a:spcPct val="20000"/>
              </a:spcBef>
              <a:buClr>
                <a:srgbClr val="00ABBC"/>
              </a:buClr>
              <a:buSzPct val="80000"/>
              <a:defRPr/>
            </a:pPr>
            <a:endParaRPr lang="en-US" sz="2000" dirty="0">
              <a:solidFill>
                <a:srgbClr val="76CDDD"/>
              </a:solidFill>
              <a:cs typeface="Calibri"/>
            </a:endParaRPr>
          </a:p>
          <a:p>
            <a:pPr lvl="0">
              <a:spcBef>
                <a:spcPct val="20000"/>
              </a:spcBef>
              <a:buClr>
                <a:srgbClr val="00ABBC"/>
              </a:buClr>
              <a:buSzPct val="80000"/>
              <a:defRPr/>
            </a:pPr>
            <a:r>
              <a:rPr lang="en-US" sz="2000" dirty="0">
                <a:solidFill>
                  <a:schemeClr val="bg1"/>
                </a:solidFill>
                <a:cs typeface="Calibri"/>
              </a:rPr>
              <a:t>James Kinley</a:t>
            </a:r>
          </a:p>
          <a:p>
            <a:pPr lvl="0">
              <a:spcBef>
                <a:spcPct val="20000"/>
              </a:spcBef>
              <a:buClr>
                <a:srgbClr val="00ABBC"/>
              </a:buClr>
              <a:buSzPct val="80000"/>
              <a:defRPr/>
            </a:pPr>
            <a:r>
              <a:rPr lang="en-US" sz="2000" dirty="0">
                <a:solidFill>
                  <a:schemeClr val="bg1"/>
                </a:solidFill>
                <a:cs typeface="Calibri"/>
              </a:rPr>
              <a:t>EMEA Solutions </a:t>
            </a:r>
            <a:r>
              <a:rPr lang="en-US" sz="2000" dirty="0" smtClean="0">
                <a:solidFill>
                  <a:schemeClr val="bg1"/>
                </a:solidFill>
                <a:cs typeface="Calibri"/>
              </a:rPr>
              <a:t>Architect, Cloudera</a:t>
            </a:r>
            <a:endParaRPr lang="en-US" sz="2000" dirty="0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812800" y="2892900"/>
            <a:ext cx="7534656" cy="914"/>
          </a:xfrm>
          <a:prstGeom prst="line">
            <a:avLst/>
          </a:prstGeom>
          <a:ln w="9525" cap="flat" cmpd="sng" algn="ctr">
            <a:gradFill flip="none" rotWithShape="1">
              <a:gsLst>
                <a:gs pos="0">
                  <a:srgbClr val="76CDDD">
                    <a:alpha val="70000"/>
                  </a:srgbClr>
                </a:gs>
                <a:gs pos="100000">
                  <a:srgbClr val="0080B4">
                    <a:alpha val="0"/>
                  </a:srgb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330200"/>
            <a:ext cx="1270000" cy="127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 tables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10</a:t>
            </a:fld>
            <a:endParaRPr lang="en-US" dirty="0">
              <a:latin typeface="Calibri"/>
            </a:endParaRPr>
          </a:p>
        </p:txBody>
      </p:sp>
      <p:pic>
        <p:nvPicPr>
          <p:cNvPr id="8" name="Content Placeholder 7" descr="table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" r="31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240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 tables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11</a:t>
            </a:fld>
            <a:endParaRPr lang="en-US" dirty="0">
              <a:latin typeface="Calibri"/>
            </a:endParaRPr>
          </a:p>
        </p:txBody>
      </p:sp>
      <p:pic>
        <p:nvPicPr>
          <p:cNvPr id="7" name="Content Placeholder 6" descr="table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" r="16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0172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 tables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12</a:t>
            </a:fld>
            <a:endParaRPr lang="en-US" dirty="0">
              <a:latin typeface="Calibri"/>
            </a:endParaRPr>
          </a:p>
        </p:txBody>
      </p:sp>
      <p:pic>
        <p:nvPicPr>
          <p:cNvPr id="7" name="Content Placeholder 6" descr="table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4" b="251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0172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 tables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13</a:t>
            </a:fld>
            <a:endParaRPr lang="en-US" dirty="0">
              <a:latin typeface="Calibri"/>
            </a:endParaRPr>
          </a:p>
        </p:txBody>
      </p:sp>
      <p:pic>
        <p:nvPicPr>
          <p:cNvPr id="11" name="Content Placeholder 10" descr="table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" r="31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0172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 tables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14</a:t>
            </a:fld>
            <a:endParaRPr lang="en-US" dirty="0">
              <a:latin typeface="Calibri"/>
            </a:endParaRPr>
          </a:p>
        </p:txBody>
      </p:sp>
      <p:pic>
        <p:nvPicPr>
          <p:cNvPr id="7" name="Content Placeholder 6" descr="table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" r="31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0172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 tables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15</a:t>
            </a:fld>
            <a:endParaRPr lang="en-US" dirty="0">
              <a:latin typeface="Calibri"/>
            </a:endParaRPr>
          </a:p>
        </p:txBody>
      </p:sp>
      <p:pic>
        <p:nvPicPr>
          <p:cNvPr id="7" name="Content Placeholder 6" descr="table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" r="31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0172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 tables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16</a:t>
            </a:fld>
            <a:endParaRPr lang="en-US" dirty="0">
              <a:latin typeface="Calibri"/>
            </a:endParaRPr>
          </a:p>
        </p:txBody>
      </p:sp>
      <p:pic>
        <p:nvPicPr>
          <p:cNvPr id="7" name="Content Placeholder 6" descr="table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" r="3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0172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 tables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17</a:t>
            </a:fld>
            <a:endParaRPr lang="en-US" dirty="0">
              <a:latin typeface="Calibri"/>
            </a:endParaRPr>
          </a:p>
        </p:txBody>
      </p:sp>
      <p:pic>
        <p:nvPicPr>
          <p:cNvPr id="9" name="Content Placeholder 8" descr="table1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" r="3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1047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 tables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18</a:t>
            </a:fld>
            <a:endParaRPr lang="en-US" dirty="0">
              <a:latin typeface="Calibri"/>
            </a:endParaRPr>
          </a:p>
        </p:txBody>
      </p:sp>
      <p:pic>
        <p:nvPicPr>
          <p:cNvPr id="7" name="Content Placeholder 6" descr="table1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" r="3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7547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 tables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19</a:t>
            </a:fld>
            <a:endParaRPr lang="en-US" dirty="0">
              <a:latin typeface="Calibri"/>
            </a:endParaRPr>
          </a:p>
        </p:txBody>
      </p:sp>
      <p:pic>
        <p:nvPicPr>
          <p:cNvPr id="4" name="Content Placeholder 3" descr="table1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" r="3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7620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2</a:t>
            </a:fld>
            <a:endParaRPr lang="en-US" dirty="0">
              <a:latin typeface="Calibri"/>
            </a:endParaRPr>
          </a:p>
        </p:txBody>
      </p:sp>
      <p:sp>
        <p:nvSpPr>
          <p:cNvPr id="5" name="Oval 2"/>
          <p:cNvSpPr>
            <a:spLocks noChangeArrowheads="1"/>
          </p:cNvSpPr>
          <p:nvPr/>
        </p:nvSpPr>
        <p:spPr bwMode="auto">
          <a:xfrm>
            <a:off x="3072721" y="4429583"/>
            <a:ext cx="2895600" cy="400050"/>
          </a:xfrm>
          <a:prstGeom prst="ellipse">
            <a:avLst/>
          </a:prstGeom>
          <a:gradFill rotWithShape="1">
            <a:gsLst>
              <a:gs pos="0">
                <a:srgbClr val="333333">
                  <a:alpha val="79000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 w="9525" algn="ctr">
            <a:noFill/>
            <a:round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749799" y="3056031"/>
            <a:ext cx="3541444" cy="15603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dirty="0" smtClean="0">
                <a:solidFill>
                  <a:prstClr val="white"/>
                </a:solidFill>
                <a:latin typeface="Calibri"/>
                <a:cs typeface="Arial"/>
              </a:rPr>
              <a:t>— The Apache Software Foundation</a:t>
            </a:r>
            <a:endParaRPr lang="en-US" dirty="0">
              <a:solidFill>
                <a:prstClr val="white"/>
              </a:solidFill>
              <a:latin typeface="Calibri"/>
              <a:cs typeface="Arial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76300" y="2054562"/>
            <a:ext cx="7251700" cy="1693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80000"/>
              </a:lnSpc>
              <a:spcBef>
                <a:spcPct val="20000"/>
              </a:spcBef>
              <a:buClr>
                <a:srgbClr val="34B5D0"/>
              </a:buClr>
              <a:buSzPct val="80000"/>
              <a:defRPr/>
            </a:pPr>
            <a:r>
              <a:rPr lang="en-US" sz="3200" dirty="0">
                <a:solidFill>
                  <a:prstClr val="white"/>
                </a:solidFill>
              </a:rPr>
              <a:t>“</a:t>
            </a:r>
            <a:r>
              <a:rPr lang="en-US" sz="3200" dirty="0">
                <a:solidFill>
                  <a:srgbClr val="BAE7F9"/>
                </a:solidFill>
              </a:rPr>
              <a:t>Apache </a:t>
            </a:r>
            <a:r>
              <a:rPr lang="en-US" sz="3200" dirty="0" smtClean="0">
                <a:solidFill>
                  <a:srgbClr val="BAE7F9"/>
                </a:solidFill>
              </a:rPr>
              <a:t>HBase is </a:t>
            </a:r>
            <a:r>
              <a:rPr lang="en-US" sz="3200" dirty="0">
                <a:solidFill>
                  <a:srgbClr val="BAE7F9"/>
                </a:solidFill>
              </a:rPr>
              <a:t>the Hadoop database, a distributed, scalable, big data store.</a:t>
            </a:r>
            <a:r>
              <a:rPr lang="en-US" sz="3200" dirty="0" smtClean="0">
                <a:solidFill>
                  <a:prstClr val="white"/>
                </a:solidFill>
                <a:latin typeface="Calibri"/>
                <a:cs typeface="Calibri"/>
              </a:rPr>
              <a:t>”</a:t>
            </a:r>
            <a:endParaRPr lang="en-US" sz="3200" dirty="0">
              <a:solidFill>
                <a:srgbClr val="76CDDD"/>
              </a:solidFill>
              <a:latin typeface="Calibri"/>
              <a:cs typeface="Calibri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767224" y="3891276"/>
            <a:ext cx="3506595" cy="0"/>
          </a:xfrm>
          <a:prstGeom prst="line">
            <a:avLst/>
          </a:prstGeom>
          <a:ln w="9525" cap="flat" cmpd="sng" algn="ctr">
            <a:gradFill flip="none" rotWithShape="1">
              <a:gsLst>
                <a:gs pos="50000">
                  <a:srgbClr val="19A5C8"/>
                </a:gs>
                <a:gs pos="100000">
                  <a:srgbClr val="0080B4">
                    <a:alpha val="0"/>
                  </a:srgbClr>
                </a:gs>
                <a:gs pos="0">
                  <a:srgbClr val="19A5C8">
                    <a:alpha val="0"/>
                  </a:srgb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767224" y="1668805"/>
            <a:ext cx="3506595" cy="0"/>
          </a:xfrm>
          <a:prstGeom prst="line">
            <a:avLst/>
          </a:prstGeom>
          <a:ln w="9525" cap="flat" cmpd="sng" algn="ctr">
            <a:gradFill flip="none" rotWithShape="1">
              <a:gsLst>
                <a:gs pos="50000">
                  <a:srgbClr val="19A5C8"/>
                </a:gs>
                <a:gs pos="100000">
                  <a:srgbClr val="0080B4">
                    <a:alpha val="0"/>
                  </a:srgbClr>
                </a:gs>
                <a:gs pos="0">
                  <a:srgbClr val="19A5C8">
                    <a:alpha val="0"/>
                  </a:srgb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50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 tables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20</a:t>
            </a:fld>
            <a:endParaRPr lang="en-US" dirty="0">
              <a:latin typeface="Calibri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Tables are sorted by 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Row Key </a:t>
            </a:r>
            <a:r>
              <a:rPr lang="en-US" dirty="0" smtClean="0"/>
              <a:t>in lexicographical order</a:t>
            </a:r>
          </a:p>
          <a:p>
            <a:r>
              <a:rPr lang="en-US" dirty="0" smtClean="0"/>
              <a:t>Table schema only defines its </a:t>
            </a:r>
            <a:r>
              <a:rPr lang="en-US" dirty="0" smtClean="0">
                <a:solidFill>
                  <a:srgbClr val="BAE7F9"/>
                </a:solidFill>
              </a:rPr>
              <a:t>Column Families</a:t>
            </a:r>
          </a:p>
          <a:p>
            <a:pPr lvl="1"/>
            <a:r>
              <a:rPr lang="en-US" dirty="0" smtClean="0"/>
              <a:t>Each family consists of any number of </a:t>
            </a:r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Columns</a:t>
            </a:r>
          </a:p>
          <a:p>
            <a:pPr lvl="1"/>
            <a:r>
              <a:rPr lang="en-US" dirty="0" smtClean="0"/>
              <a:t>Each column consists of any number of </a:t>
            </a:r>
            <a:r>
              <a:rPr lang="en-US" dirty="0" smtClean="0">
                <a:solidFill>
                  <a:srgbClr val="BAE7F9"/>
                </a:solidFill>
              </a:rPr>
              <a:t>Versions</a:t>
            </a:r>
          </a:p>
          <a:p>
            <a:pPr lvl="1"/>
            <a:r>
              <a:rPr lang="en-US" dirty="0" smtClean="0"/>
              <a:t>Columns only exist when inserted, no NULLs</a:t>
            </a:r>
          </a:p>
          <a:p>
            <a:pPr lvl="1"/>
            <a:r>
              <a:rPr lang="en-US" dirty="0" smtClean="0"/>
              <a:t>Columns within a family are sorted and stored together</a:t>
            </a:r>
          </a:p>
          <a:p>
            <a:pPr lvl="1"/>
            <a:r>
              <a:rPr lang="en-US" dirty="0" smtClean="0"/>
              <a:t>Everything except table name are </a:t>
            </a:r>
            <a:r>
              <a:rPr lang="en-US" dirty="0" smtClean="0">
                <a:solidFill>
                  <a:srgbClr val="BAE7F9"/>
                </a:solidFill>
              </a:rPr>
              <a:t>byte[]</a:t>
            </a:r>
          </a:p>
          <a:p>
            <a:pPr lvl="1"/>
            <a:endParaRPr lang="en-US" dirty="0">
              <a:solidFill>
                <a:srgbClr val="BAE7F9"/>
              </a:solidFill>
            </a:endParaRPr>
          </a:p>
          <a:p>
            <a:r>
              <a:rPr lang="en-US" sz="2400" dirty="0" smtClean="0"/>
              <a:t>(Table </a:t>
            </a:r>
            <a:r>
              <a:rPr lang="en-US" sz="2400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&gt;</a:t>
            </a:r>
            <a:r>
              <a:rPr lang="en-US" sz="2400" dirty="0" smtClean="0"/>
              <a:t> Row Key </a:t>
            </a:r>
            <a:r>
              <a:rPr lang="en-US" sz="2400" dirty="0" smtClean="0">
                <a:solidFill>
                  <a:srgbClr val="BAE7F9"/>
                </a:solidFill>
              </a:rPr>
              <a:t>&gt;</a:t>
            </a:r>
            <a:r>
              <a:rPr lang="en-US" sz="2400" dirty="0" smtClean="0"/>
              <a:t> </a:t>
            </a:r>
            <a:r>
              <a:rPr lang="en-US" sz="2400" dirty="0" err="1" smtClean="0"/>
              <a:t>Family:Column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BAE7F9"/>
                </a:solidFill>
              </a:rPr>
              <a:t>&gt;</a:t>
            </a:r>
            <a:r>
              <a:rPr lang="en-US" sz="2400" dirty="0" smtClean="0"/>
              <a:t> Timestamp) </a:t>
            </a:r>
            <a:r>
              <a:rPr lang="en-US" sz="2400" dirty="0" smtClean="0">
                <a:solidFill>
                  <a:srgbClr val="BAE7F9"/>
                </a:solidFill>
              </a:rPr>
              <a:t>&gt;</a:t>
            </a:r>
            <a:r>
              <a:rPr lang="en-US" sz="2400" dirty="0" smtClean="0"/>
              <a:t> Value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1047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 Architecture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21</a:t>
            </a:fld>
            <a:endParaRPr lang="en-US" dirty="0">
              <a:latin typeface="Calibri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Table is made up of any number of </a:t>
            </a:r>
            <a:r>
              <a:rPr lang="en-US" dirty="0" smtClean="0">
                <a:solidFill>
                  <a:srgbClr val="BAE7F9"/>
                </a:solidFill>
              </a:rPr>
              <a:t>regions</a:t>
            </a:r>
          </a:p>
          <a:p>
            <a:r>
              <a:rPr lang="en-US" dirty="0" smtClean="0"/>
              <a:t>Region is specified by its </a:t>
            </a:r>
            <a:r>
              <a:rPr lang="en-US" dirty="0" err="1" smtClean="0">
                <a:solidFill>
                  <a:srgbClr val="BAE7F9"/>
                </a:solidFill>
              </a:rPr>
              <a:t>startKey</a:t>
            </a:r>
            <a:r>
              <a:rPr lang="en-US" dirty="0" smtClean="0">
                <a:solidFill>
                  <a:srgbClr val="BAE7F9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dirty="0" err="1" smtClean="0">
                <a:solidFill>
                  <a:srgbClr val="BAE7F9"/>
                </a:solidFill>
              </a:rPr>
              <a:t>endKey</a:t>
            </a:r>
            <a:endParaRPr lang="en-US" dirty="0" smtClean="0">
              <a:solidFill>
                <a:srgbClr val="BAE7F9"/>
              </a:solidFill>
            </a:endParaRPr>
          </a:p>
          <a:p>
            <a:r>
              <a:rPr lang="en-US" dirty="0" smtClean="0"/>
              <a:t>Each region may live on different node and is made up of several HDFS files and blocks</a:t>
            </a:r>
          </a:p>
          <a:p>
            <a:r>
              <a:rPr lang="en-US" dirty="0" smtClean="0"/>
              <a:t>Two types of node: </a:t>
            </a:r>
            <a:r>
              <a:rPr lang="en-US" dirty="0" smtClean="0">
                <a:solidFill>
                  <a:srgbClr val="BAE7F9"/>
                </a:solidFill>
              </a:rPr>
              <a:t>Master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BAE7F9"/>
                </a:solidFill>
              </a:rPr>
              <a:t>RegionServer</a:t>
            </a:r>
          </a:p>
          <a:p>
            <a:r>
              <a:rPr lang="en-US" dirty="0" smtClean="0"/>
              <a:t>Special tables </a:t>
            </a:r>
            <a:r>
              <a:rPr lang="en-US" dirty="0" smtClean="0">
                <a:solidFill>
                  <a:srgbClr val="BAE7F9"/>
                </a:solidFill>
              </a:rPr>
              <a:t>-ROOT-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BAE7F9"/>
                </a:solidFill>
              </a:rPr>
              <a:t>.META.</a:t>
            </a:r>
            <a:r>
              <a:rPr lang="en-US" dirty="0" smtClean="0"/>
              <a:t> </a:t>
            </a:r>
            <a:r>
              <a:rPr lang="en-US" dirty="0"/>
              <a:t>s</a:t>
            </a:r>
            <a:r>
              <a:rPr lang="en-US" dirty="0" smtClean="0"/>
              <a:t>tore schema information and region locations</a:t>
            </a:r>
          </a:p>
          <a:p>
            <a:r>
              <a:rPr lang="en-US" dirty="0" smtClean="0"/>
              <a:t>Master server monitors RegionServers as well as region assignment and load balancing</a:t>
            </a:r>
          </a:p>
          <a:p>
            <a:r>
              <a:rPr lang="en-US" dirty="0" smtClean="0"/>
              <a:t>Uses </a:t>
            </a:r>
            <a:r>
              <a:rPr lang="en-US" dirty="0" smtClean="0">
                <a:solidFill>
                  <a:srgbClr val="BAE7F9"/>
                </a:solidFill>
              </a:rPr>
              <a:t>ZooKeeper</a:t>
            </a:r>
            <a:r>
              <a:rPr lang="en-US" dirty="0" smtClean="0"/>
              <a:t> for distributed coordination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47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 Architecture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22</a:t>
            </a:fld>
            <a:endParaRPr lang="en-US" dirty="0">
              <a:latin typeface="Calibri"/>
            </a:endParaRPr>
          </a:p>
        </p:txBody>
      </p:sp>
      <p:pic>
        <p:nvPicPr>
          <p:cNvPr id="12" name="Content Placeholder 11" descr="arch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5" b="51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5395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429" cy="6856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491227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Impala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24</a:t>
            </a:fld>
            <a:endParaRPr lang="en-US" dirty="0">
              <a:latin typeface="Calibri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Open-source, general-purpose SQL query engine</a:t>
            </a:r>
          </a:p>
          <a:p>
            <a:r>
              <a:rPr lang="en-US" dirty="0" smtClean="0"/>
              <a:t>Runs directly within Hadoop:</a:t>
            </a:r>
          </a:p>
          <a:p>
            <a:pPr lvl="1"/>
            <a:r>
              <a:rPr lang="en-US" dirty="0" smtClean="0"/>
              <a:t>Reads widely used Hadoop file formats and HBase tables</a:t>
            </a:r>
          </a:p>
          <a:p>
            <a:pPr lvl="1"/>
            <a:r>
              <a:rPr lang="en-US" dirty="0" smtClean="0"/>
              <a:t>Talks to widely used Hadoop storage managers</a:t>
            </a:r>
          </a:p>
          <a:p>
            <a:pPr lvl="1"/>
            <a:r>
              <a:rPr lang="en-US" dirty="0" smtClean="0"/>
              <a:t>Runs on the same nodes that run Hadoop processes</a:t>
            </a:r>
          </a:p>
          <a:p>
            <a:r>
              <a:rPr lang="en-US" dirty="0" smtClean="0"/>
              <a:t>High performance </a:t>
            </a:r>
          </a:p>
          <a:p>
            <a:pPr lvl="1"/>
            <a:r>
              <a:rPr lang="en-US" dirty="0" smtClean="0"/>
              <a:t>C++ instead of Java</a:t>
            </a:r>
          </a:p>
          <a:p>
            <a:pPr lvl="1"/>
            <a:r>
              <a:rPr lang="en-US" dirty="0" smtClean="0"/>
              <a:t>Runtime code generation (LLVM)</a:t>
            </a:r>
          </a:p>
          <a:p>
            <a:pPr lvl="1"/>
            <a:r>
              <a:rPr lang="en-US" dirty="0" smtClean="0"/>
              <a:t>A completely new execution engine that doesn’t build on MapReduce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93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1326720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661064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884372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122890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itl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79403" y="965200"/>
            <a:ext cx="7004098" cy="18493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Thank You!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j-ea"/>
              <a:cs typeface="Calibri"/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04897" y="2948352"/>
            <a:ext cx="6877003" cy="11410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BBC"/>
              </a:buClr>
              <a:buSzPct val="80000"/>
              <a:buFont typeface="Arial"/>
              <a:buNone/>
              <a:tabLst/>
              <a:defRPr/>
            </a:pPr>
            <a:r>
              <a:rPr lang="en-US" sz="2000" dirty="0" smtClean="0">
                <a:solidFill>
                  <a:srgbClr val="76CDDD"/>
                </a:solidFill>
                <a:latin typeface="Calibri"/>
                <a:cs typeface="Calibri"/>
              </a:rPr>
              <a:t>James Kinley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6CDD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 EMEA Solutions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rgbClr val="76CDD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Architect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6CDDD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 Cloudera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BBC"/>
              </a:buClr>
              <a:buSzPct val="80000"/>
              <a:buFont typeface="Arial"/>
              <a:buNone/>
              <a:tabLst/>
              <a:defRPr/>
            </a:pPr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kinley@cloudera.com</a:t>
            </a:r>
            <a:endParaRPr lang="en-US" sz="2000" dirty="0" smtClean="0">
              <a:solidFill>
                <a:schemeClr val="bg1"/>
              </a:solidFill>
              <a:latin typeface="Calibri"/>
              <a:cs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ABBC"/>
              </a:buClr>
              <a:buSzPct val="80000"/>
              <a:buFont typeface="Arial"/>
              <a:buNone/>
              <a:tabLst/>
              <a:defRPr/>
            </a:pPr>
            <a:r>
              <a:rPr lang="en-US" sz="2000" dirty="0" smtClean="0">
                <a:solidFill>
                  <a:schemeClr val="bg1"/>
                </a:solidFill>
                <a:latin typeface="Calibri"/>
                <a:cs typeface="Calibri"/>
              </a:rPr>
              <a:t>@</a:t>
            </a:r>
            <a:r>
              <a:rPr lang="en-US" sz="2000" dirty="0" err="1" smtClean="0">
                <a:solidFill>
                  <a:schemeClr val="bg1"/>
                </a:solidFill>
                <a:latin typeface="Calibri"/>
                <a:cs typeface="Calibri"/>
              </a:rPr>
              <a:t>jrkinley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cs typeface="Calibri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812800" y="2892900"/>
            <a:ext cx="7534656" cy="914"/>
          </a:xfrm>
          <a:prstGeom prst="line">
            <a:avLst/>
          </a:prstGeom>
          <a:ln w="9525" cap="flat" cmpd="sng" algn="ctr">
            <a:gradFill flip="none" rotWithShape="1">
              <a:gsLst>
                <a:gs pos="0">
                  <a:srgbClr val="76CDDD">
                    <a:alpha val="70000"/>
                  </a:srgbClr>
                </a:gs>
                <a:gs pos="100000">
                  <a:srgbClr val="0080B4">
                    <a:alpha val="0"/>
                  </a:srgbClr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loudera_logo_rev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355" y="223298"/>
            <a:ext cx="1789813" cy="53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8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Hadoop and HBase?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3</a:t>
            </a:fld>
            <a:endParaRPr lang="en-US" dirty="0">
              <a:latin typeface="Calibri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Datasets are constantly growing and intake soars</a:t>
            </a:r>
          </a:p>
          <a:p>
            <a:pPr lvl="1"/>
            <a:r>
              <a:rPr lang="en-US" dirty="0" smtClean="0"/>
              <a:t>CERN stores 100PB of physics data, with 75PB being generated in past 3 years</a:t>
            </a:r>
          </a:p>
          <a:p>
            <a:r>
              <a:rPr lang="en-US" dirty="0" smtClean="0"/>
              <a:t>Traditional databases are expensive to scale and inherently difficult to distribute</a:t>
            </a:r>
          </a:p>
          <a:p>
            <a:r>
              <a:rPr lang="en-US" dirty="0" smtClean="0"/>
              <a:t>Commodity hardware is cheap and powerful</a:t>
            </a:r>
          </a:p>
          <a:p>
            <a:r>
              <a:rPr lang="en-US" dirty="0" smtClean="0"/>
              <a:t>Hadoop…</a:t>
            </a:r>
          </a:p>
          <a:p>
            <a:pPr lvl="1"/>
            <a:r>
              <a:rPr lang="en-US" dirty="0" smtClean="0">
                <a:solidFill>
                  <a:srgbClr val="BAE7F9"/>
                </a:solidFill>
              </a:rPr>
              <a:t>Is</a:t>
            </a:r>
            <a:r>
              <a:rPr lang="en-US" dirty="0" smtClean="0"/>
              <a:t> designed to store and process extremely large datasets in batch</a:t>
            </a:r>
          </a:p>
          <a:p>
            <a:pPr lvl="1"/>
            <a:r>
              <a:rPr lang="en-US" dirty="0">
                <a:solidFill>
                  <a:srgbClr val="BAE7F9"/>
                </a:solidFill>
              </a:rPr>
              <a:t>I</a:t>
            </a:r>
            <a:r>
              <a:rPr lang="en-US" dirty="0" smtClean="0">
                <a:solidFill>
                  <a:srgbClr val="BAE7F9"/>
                </a:solidFill>
              </a:rPr>
              <a:t>s not </a:t>
            </a:r>
            <a:r>
              <a:rPr lang="en-US" dirty="0" smtClean="0"/>
              <a:t>intended for realtime querying</a:t>
            </a:r>
          </a:p>
          <a:p>
            <a:pPr lvl="1"/>
            <a:r>
              <a:rPr lang="en-US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Does not</a:t>
            </a:r>
            <a:r>
              <a:rPr lang="en-US" dirty="0" smtClean="0"/>
              <a:t> support random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38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Hadoop and HBase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4</a:t>
            </a:fld>
            <a:endParaRPr lang="en-US" dirty="0">
              <a:latin typeface="Calibri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Google solved its scalability problems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“</a:t>
            </a:r>
            <a:r>
              <a:rPr lang="en-US" i="1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The Google File System</a:t>
            </a:r>
            <a:r>
              <a:rPr lang="en-US" dirty="0" smtClean="0"/>
              <a:t>” published October 2003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Hadoop DFS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“</a:t>
            </a:r>
            <a:r>
              <a:rPr lang="en-US" i="1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MapReduce: Simplified Data Processing on Large Clusters</a:t>
            </a:r>
            <a:r>
              <a:rPr lang="en-US" dirty="0" smtClean="0"/>
              <a:t>” published December 2004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Hadoop MapReduce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“</a:t>
            </a:r>
            <a:r>
              <a:rPr lang="en-US" i="1" dirty="0" err="1" smtClean="0">
                <a:solidFill>
                  <a:srgbClr val="C3EBF9"/>
                </a:solidFill>
              </a:rPr>
              <a:t>BigTable</a:t>
            </a:r>
            <a:r>
              <a:rPr lang="en-US" i="1" dirty="0" smtClean="0">
                <a:solidFill>
                  <a:srgbClr val="C3EBF9"/>
                </a:solidFill>
              </a:rPr>
              <a:t>: A Distributed Storage System for Structured Data</a:t>
            </a:r>
            <a:r>
              <a:rPr lang="en-US" dirty="0" smtClean="0"/>
              <a:t>” published November 2006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HBase</a:t>
            </a:r>
          </a:p>
        </p:txBody>
      </p:sp>
    </p:spTree>
    <p:extLst>
      <p:ext uri="{BB962C8B-B14F-4D97-AF65-F5344CB8AC3E}">
        <p14:creationId xmlns:p14="http://schemas.microsoft.com/office/powerpoint/2010/main" val="181114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HBase?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5</a:t>
            </a:fld>
            <a:endParaRPr lang="en-US" dirty="0">
              <a:latin typeface="Calibri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48502" y="1383127"/>
            <a:ext cx="3996498" cy="1741073"/>
          </a:xfrm>
        </p:spPr>
        <p:txBody>
          <a:bodyPr>
            <a:normAutofit/>
          </a:bodyPr>
          <a:lstStyle/>
          <a:p>
            <a:r>
              <a:rPr lang="en-US" dirty="0" smtClean="0"/>
              <a:t>Distributed</a:t>
            </a:r>
          </a:p>
          <a:p>
            <a:r>
              <a:rPr lang="en-US" dirty="0" smtClean="0"/>
              <a:t>Column-Oriented</a:t>
            </a:r>
          </a:p>
          <a:p>
            <a:r>
              <a:rPr lang="en-US" dirty="0" smtClean="0"/>
              <a:t>Multi-Dimensional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4537902" y="1395827"/>
            <a:ext cx="3793298" cy="1817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28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685800" indent="-2286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2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20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18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18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High-Availability (</a:t>
            </a:r>
            <a:r>
              <a:rPr lang="en-US" dirty="0" smtClean="0">
                <a:solidFill>
                  <a:srgbClr val="BAE7F9"/>
                </a:solidFill>
              </a:rPr>
              <a:t>CA</a:t>
            </a:r>
            <a:r>
              <a:rPr lang="en-US" dirty="0" smtClean="0"/>
              <a:t>P?)</a:t>
            </a:r>
          </a:p>
          <a:p>
            <a:r>
              <a:rPr lang="en-US" dirty="0" smtClean="0"/>
              <a:t>High-Performance</a:t>
            </a:r>
          </a:p>
          <a:p>
            <a:r>
              <a:rPr lang="en-US" dirty="0" smtClean="0"/>
              <a:t>Storage System</a:t>
            </a:r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448502" y="3440527"/>
            <a:ext cx="8136698" cy="2376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28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685800" indent="-2286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24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20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18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19B7DD"/>
              </a:buClr>
              <a:buSzPct val="80000"/>
              <a:buFont typeface="Arial"/>
              <a:buChar char="•"/>
              <a:defRPr sz="180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Project </a:t>
            </a:r>
            <a:r>
              <a:rPr lang="en-US" dirty="0" smtClean="0"/>
              <a:t>Goals:</a:t>
            </a:r>
            <a:endParaRPr lang="en-US" dirty="0"/>
          </a:p>
          <a:p>
            <a:pPr lvl="1"/>
            <a:r>
              <a:rPr lang="en-US" dirty="0"/>
              <a:t>Billions of Rows * Millions of Columns * Thousands of Versions</a:t>
            </a:r>
          </a:p>
          <a:p>
            <a:pPr lvl="1"/>
            <a:r>
              <a:rPr lang="en-US" dirty="0"/>
              <a:t>Petabytes of data stored across thousands of commodity servers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27124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 is not…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6</a:t>
            </a:fld>
            <a:endParaRPr lang="en-US" dirty="0">
              <a:latin typeface="Calibri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A SQL Database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No native query engine, no SQL, no types, no joins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Transactions and secondary indexes only as add-ons but immature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A drop-in replacement for your RDBMS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You must be ok with RDBMS anti-schema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Denormalized data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Wide and sparsely populated tables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Just say “no” to your DBA</a:t>
            </a:r>
          </a:p>
        </p:txBody>
      </p:sp>
    </p:spTree>
    <p:extLst>
      <p:ext uri="{BB962C8B-B14F-4D97-AF65-F5344CB8AC3E}">
        <p14:creationId xmlns:p14="http://schemas.microsoft.com/office/powerpoint/2010/main" val="63784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0407988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 tables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8</a:t>
            </a:fld>
            <a:endParaRPr lang="en-US" dirty="0">
              <a:latin typeface="Calibri"/>
            </a:endParaRPr>
          </a:p>
        </p:txBody>
      </p:sp>
      <p:pic>
        <p:nvPicPr>
          <p:cNvPr id="11" name="Content Placeholder 10" descr="table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" r="31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4100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 tables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813DA-8D06-F14C-8552-E6A9180E361F}" type="slidenum">
              <a:rPr lang="en-US" smtClean="0">
                <a:latin typeface="Calibri"/>
              </a:rPr>
              <a:pPr/>
              <a:t>9</a:t>
            </a:fld>
            <a:endParaRPr lang="en-US" dirty="0">
              <a:latin typeface="Calibri"/>
            </a:endParaRPr>
          </a:p>
        </p:txBody>
      </p:sp>
      <p:pic>
        <p:nvPicPr>
          <p:cNvPr id="8" name="Content Placeholder 7" descr="table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" r="31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2407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loudera_PPT_template_corporate_2012-11">
  <a:themeElements>
    <a:clrScheme name="Cloudera OCT12">
      <a:dk1>
        <a:sysClr val="windowText" lastClr="000000"/>
      </a:dk1>
      <a:lt1>
        <a:sysClr val="window" lastClr="FFFFFF"/>
      </a:lt1>
      <a:dk2>
        <a:srgbClr val="0B5A79"/>
      </a:dk2>
      <a:lt2>
        <a:srgbClr val="107FA7"/>
      </a:lt2>
      <a:accent1>
        <a:srgbClr val="2DA6C9"/>
      </a:accent1>
      <a:accent2>
        <a:srgbClr val="B3D200"/>
      </a:accent2>
      <a:accent3>
        <a:srgbClr val="37055E"/>
      </a:accent3>
      <a:accent4>
        <a:srgbClr val="A40040"/>
      </a:accent4>
      <a:accent5>
        <a:srgbClr val="F06F00"/>
      </a:accent5>
      <a:accent6>
        <a:srgbClr val="ECA700"/>
      </a:accent6>
      <a:hlink>
        <a:srgbClr val="F06F00"/>
      </a:hlink>
      <a:folHlink>
        <a:srgbClr val="ECA7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9695</TotalTime>
  <Words>533</Words>
  <Application>Microsoft Office PowerPoint</Application>
  <PresentationFormat>On-screen Show (4:3)</PresentationFormat>
  <Paragraphs>117</Paragraphs>
  <Slides>29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1" baseType="lpstr">
      <vt:lpstr>Office Theme</vt:lpstr>
      <vt:lpstr>Cloudera_PPT_template_corporate_2012-11</vt:lpstr>
      <vt:lpstr>PowerPoint Presentation</vt:lpstr>
      <vt:lpstr>PowerPoint Presentation</vt:lpstr>
      <vt:lpstr>Why Hadoop and HBase?</vt:lpstr>
      <vt:lpstr>History of Hadoop and HBase</vt:lpstr>
      <vt:lpstr>What is HBase?</vt:lpstr>
      <vt:lpstr>HBase is not…</vt:lpstr>
      <vt:lpstr>PowerPoint Presentation</vt:lpstr>
      <vt:lpstr>HBase tables</vt:lpstr>
      <vt:lpstr>HBase tables</vt:lpstr>
      <vt:lpstr>HBase tables</vt:lpstr>
      <vt:lpstr>HBase tables</vt:lpstr>
      <vt:lpstr>HBase tables</vt:lpstr>
      <vt:lpstr>HBase tables</vt:lpstr>
      <vt:lpstr>HBase tables</vt:lpstr>
      <vt:lpstr>HBase tables</vt:lpstr>
      <vt:lpstr>HBase tables</vt:lpstr>
      <vt:lpstr>HBase tables</vt:lpstr>
      <vt:lpstr>HBase tables</vt:lpstr>
      <vt:lpstr>HBase tables</vt:lpstr>
      <vt:lpstr>HBase tables</vt:lpstr>
      <vt:lpstr>HBase Architecture </vt:lpstr>
      <vt:lpstr>HBase Architecture </vt:lpstr>
      <vt:lpstr>PowerPoint Presentation</vt:lpstr>
      <vt:lpstr>Impala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Gyro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Erik Ulvestad</dc:creator>
  <cp:lastModifiedBy>Khan, Latifur</cp:lastModifiedBy>
  <cp:revision>116</cp:revision>
  <cp:lastPrinted>2012-09-17T22:57:27Z</cp:lastPrinted>
  <dcterms:created xsi:type="dcterms:W3CDTF">2012-10-03T01:44:46Z</dcterms:created>
  <dcterms:modified xsi:type="dcterms:W3CDTF">2014-03-07T17:03:52Z</dcterms:modified>
</cp:coreProperties>
</file>